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8686800" y="-1371600"/>
            <a:ext cx="4572000" cy="4572000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>
                <a:alpha val="1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914400" y="4572000"/>
            <a:ext cx="3657600" cy="36576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>
                <a:alpha val="8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097280"/>
            <a:ext cx="3200400" cy="411480"/>
          </a:xfrm>
          <a:prstGeom prst="roundRect">
            <a:avLst>
              <a:gd name="adj" fmla="val 22222"/>
            </a:avLst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0972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PERFIL: PROFESOR/A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31520" y="173736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de Utilidades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731520" y="2468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AAAA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Tutorial de uso para el profesorado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31089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67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 Juan López Morillas · Jódar (Jaén) · Curso 2025–26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31520" y="4114800"/>
            <a:ext cx="1737360" cy="777240"/>
          </a:xfrm>
          <a:prstGeom prst="roundRect">
            <a:avLst>
              <a:gd name="adj" fmla="val 11765"/>
            </a:avLst>
          </a:prstGeom>
          <a:solidFill>
            <a:srgbClr val="2980B9"/>
          </a:solidFill>
          <a:ln w="12700">
            <a:solidFill>
              <a:srgbClr val="2980B9">
                <a:alpha val="5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1605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31520" y="443484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Acceso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606040" y="4114800"/>
            <a:ext cx="1737360" cy="777240"/>
          </a:xfrm>
          <a:prstGeom prst="roundRect">
            <a:avLst>
              <a:gd name="adj" fmla="val 11765"/>
            </a:avLst>
          </a:prstGeom>
          <a:solidFill>
            <a:srgbClr val="2980B9"/>
          </a:solidFill>
          <a:ln w="12700">
            <a:solidFill>
              <a:srgbClr val="2980B9">
                <a:alpha val="5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606040" y="41605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606040" y="443484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Incidencias TIC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480560" y="4114800"/>
            <a:ext cx="1737360" cy="777240"/>
          </a:xfrm>
          <a:prstGeom prst="roundRect">
            <a:avLst>
              <a:gd name="adj" fmla="val 11765"/>
            </a:avLst>
          </a:prstGeom>
          <a:solidFill>
            <a:srgbClr val="27AE60"/>
          </a:solidFill>
          <a:ln w="12700">
            <a:solidFill>
              <a:srgbClr val="27AE60">
                <a:alpha val="5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80560" y="41605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480560" y="443484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Portátiles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6355080" y="4114800"/>
            <a:ext cx="1737360" cy="777240"/>
          </a:xfrm>
          <a:prstGeom prst="roundRect">
            <a:avLst>
              <a:gd name="adj" fmla="val 11765"/>
            </a:avLst>
          </a:prstGeom>
          <a:solidFill>
            <a:srgbClr val="8E44AD"/>
          </a:solidFill>
          <a:ln w="12700">
            <a:solidFill>
              <a:srgbClr val="8E44AD">
                <a:alpha val="5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55080" y="41605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355080" y="443484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Salón de Actos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8229600" y="4114800"/>
            <a:ext cx="1737360" cy="777240"/>
          </a:xfrm>
          <a:prstGeom prst="roundRect">
            <a:avLst>
              <a:gd name="adj" fmla="val 11765"/>
            </a:avLst>
          </a:prstGeom>
          <a:solidFill>
            <a:srgbClr val="C0392B"/>
          </a:solidFill>
          <a:ln w="12700">
            <a:solidFill>
              <a:srgbClr val="C0392B">
                <a:alpha val="5000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29600" y="41605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229600" y="443484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Convivencia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10104120" y="4114800"/>
            <a:ext cx="1737360" cy="777240"/>
          </a:xfrm>
          <a:prstGeom prst="roundRect">
            <a:avLst>
              <a:gd name="adj" fmla="val 11765"/>
            </a:avLst>
          </a:prstGeom>
          <a:solidFill>
            <a:srgbClr val="16A085"/>
          </a:solidFill>
          <a:ln w="12700">
            <a:solidFill>
              <a:srgbClr val="16A085">
                <a:alpha val="5000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104120" y="41605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0104120" y="443484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Reuniones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731520" y="6492240"/>
            <a:ext cx="10058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miguelangeldelatorre@iesjuanlopezmorillas.com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7315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1188720"/>
            <a:ext cx="3383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Acceso a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aplicación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365760" y="2926080"/>
            <a:ext cx="54864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3108960"/>
            <a:ext cx="33832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 con tu cuenta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institucional de Google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63093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 Juan López Morillas</a:t>
            </a:r>
            <a:endParaRPr lang="en-US" sz="900" dirty="0"/>
          </a:p>
        </p:txBody>
      </p:sp>
      <p:pic>
        <p:nvPicPr>
          <p:cNvPr id="8" name="Image 0" descr="/mnt/user-data/uploads/1787225562116_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0" y="274320"/>
            <a:ext cx="7589520" cy="630936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297680" y="274320"/>
            <a:ext cx="2011680" cy="411480"/>
          </a:xfrm>
          <a:prstGeom prst="roundRect">
            <a:avLst>
              <a:gd name="adj" fmla="val 22222"/>
            </a:avLst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297680" y="27432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11430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01 — Cómo acceder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502920" cy="502920"/>
          </a:xfrm>
          <a:prstGeom prst="ellipse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280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005840" y="128016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43000" y="133502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el navegador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14300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ordenador o móvil, escribe: https://iesjuanlopezmorillas.es/panel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65760" y="2148840"/>
            <a:ext cx="502920" cy="502920"/>
          </a:xfrm>
          <a:prstGeom prst="ellipse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005840" y="214884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43000" y="220370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Pulsa 'Acceder con Google'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43000" y="244144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 tu cuenta @iesjuanlopezmorillas.com — no tu Gmail personal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760" y="3017520"/>
            <a:ext cx="502920" cy="502920"/>
          </a:xfrm>
          <a:prstGeom prst="ellipse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3017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1005840" y="301752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43000" y="307238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abre el Panel principal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143000" y="331012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Verás el resumen del día: portátiles sin devolver y partes del mes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65760" y="3886200"/>
            <a:ext cx="502920" cy="502920"/>
          </a:xfrm>
          <a:prstGeom prst="ellipse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5760" y="3886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005840" y="388620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43000" y="394106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Accesos rápidos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43000" y="417880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el inicio puedes ir directamente a TIC, convivencia o portátiles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65760" y="4754880"/>
            <a:ext cx="502920" cy="502920"/>
          </a:xfrm>
          <a:prstGeom prst="ellipse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4754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1005840" y="475488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43000" y="480974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móvil: instalar como app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143000" y="504748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Safari (iOS): botón compartir → 'Añadir a pantalla de inicio'. Android: Chrome → menú → instalar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365760" y="5715000"/>
            <a:ext cx="11430000" cy="502920"/>
          </a:xfrm>
          <a:prstGeom prst="roundRect">
            <a:avLst>
              <a:gd name="adj" fmla="val 14545"/>
            </a:avLst>
          </a:prstGeom>
          <a:solidFill>
            <a:srgbClr val="FEF9E7"/>
          </a:solidFill>
          <a:ln w="6350">
            <a:solidFill>
              <a:srgbClr val="F39C1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5715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89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ℹ  El menú lateral siempre está visible en ordenador. En móvil pulsa ☰ para abrirlo.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7315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1188720"/>
            <a:ext cx="3383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Incidencias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365760" y="2926080"/>
            <a:ext cx="54864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3108960"/>
            <a:ext cx="33832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 averías al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coordinador TDE al instante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63093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 Juan López Morillas</a:t>
            </a:r>
            <a:endParaRPr lang="en-US" sz="900" dirty="0"/>
          </a:p>
        </p:txBody>
      </p:sp>
      <p:pic>
        <p:nvPicPr>
          <p:cNvPr id="8" name="Image 0" descr="/mnt/user-data/uploads/1787225580552_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0" y="274320"/>
            <a:ext cx="7589520" cy="630936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297680" y="274320"/>
            <a:ext cx="2011680" cy="411480"/>
          </a:xfrm>
          <a:prstGeom prst="roundRect">
            <a:avLst>
              <a:gd name="adj" fmla="val 22222"/>
            </a:avLst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297680" y="27432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11430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02 — Comunicar una incidencia TIC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502920" cy="502920"/>
          </a:xfrm>
          <a:prstGeom prst="ellipse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280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005840" y="1280160"/>
            <a:ext cx="107899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43000" y="133502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Pulsa 'Incidencias TIC' en el menú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14300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Luego pulsa el botón '+ Nueva incidencia'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65760" y="2029968"/>
            <a:ext cx="502920" cy="502920"/>
          </a:xfrm>
          <a:prstGeom prst="ellipse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20299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005840" y="2029968"/>
            <a:ext cx="107899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43000" y="2084832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Selecciona la ubicación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43000" y="2322576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Elige edificio → planta → aula en cascada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760" y="2779776"/>
            <a:ext cx="502920" cy="502920"/>
          </a:xfrm>
          <a:prstGeom prst="ellipse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277977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1005840" y="2779776"/>
            <a:ext cx="107899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43000" y="2834640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el problema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143000" y="3072384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 el aparato afectado (proyector, WiFi, ordenador…) y los síntomas con detalle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65760" y="3529584"/>
            <a:ext cx="502920" cy="502920"/>
          </a:xfrm>
          <a:prstGeom prst="ellipse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5760" y="35295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005840" y="3529584"/>
            <a:ext cx="107899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43000" y="3584448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Establece la prioridad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43000" y="3822192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Alta = impide dar clase · Normal = afecta pero salvable · Baja = molestia menor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65760" y="4279392"/>
            <a:ext cx="502920" cy="502920"/>
          </a:xfrm>
          <a:prstGeom prst="ellipse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1005840" y="4279392"/>
            <a:ext cx="107899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43000" y="4334256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opcional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143000" y="457200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Arrastra o pulsa la zona de carga para adjuntar una foto de la avería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365760" y="5029200"/>
            <a:ext cx="502920" cy="502920"/>
          </a:xfrm>
          <a:prstGeom prst="ellipse">
            <a:avLst/>
          </a:prstGeom>
          <a:solidFill>
            <a:srgbClr val="2980B9"/>
          </a:solidFill>
          <a:ln w="12700">
            <a:solidFill>
              <a:srgbClr val="2980B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65760" y="5029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1005840" y="5029200"/>
            <a:ext cx="107899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143000" y="508406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Envía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143000" y="532180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coordinador TDE recibe el aviso por email. Recibirás notificaciones de cada actualización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365760" y="5870448"/>
            <a:ext cx="11430000" cy="502920"/>
          </a:xfrm>
          <a:prstGeom prst="roundRect">
            <a:avLst>
              <a:gd name="adj" fmla="val 14545"/>
            </a:avLst>
          </a:prstGeom>
          <a:solidFill>
            <a:srgbClr val="FEF9E7"/>
          </a:solidFill>
          <a:ln w="6350">
            <a:solidFill>
              <a:srgbClr val="F39C1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48640" y="587044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89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ℹ  Solo verás tus propias incidencias. El coordinador TDE gestiona todas las del centro.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7315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1188720"/>
            <a:ext cx="3383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Portátiles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365760" y="2926080"/>
            <a:ext cx="54864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3108960"/>
            <a:ext cx="33832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Asigna y devuelve portátiles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alumnos por tramo horario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63093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 Juan López Morillas</a:t>
            </a:r>
            <a:endParaRPr lang="en-US" sz="900" dirty="0"/>
          </a:p>
        </p:txBody>
      </p:sp>
      <p:pic>
        <p:nvPicPr>
          <p:cNvPr id="8" name="Image 0" descr="/mnt/user-data/uploads/1787225599980_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0" y="274320"/>
            <a:ext cx="7589520" cy="630936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297680" y="274320"/>
            <a:ext cx="2011680" cy="411480"/>
          </a:xfrm>
          <a:prstGeom prst="roundRect">
            <a:avLst>
              <a:gd name="adj" fmla="val 22222"/>
            </a:avLst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297680" y="27432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03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11430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03 — Asignar un portátil a un alumno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502920" cy="50292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280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005840" y="128016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43000" y="133502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Pulsa 'Portátiles' en el menú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14300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Verás todos los carros disponibles — cuadros verdes = libres, rojos = asignados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65760" y="2148840"/>
            <a:ext cx="502920" cy="50292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005840" y="214884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43000" y="220370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Elige el carro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43000" y="244144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Pulsa el botón 'Asignar' del carro que vas a usar en tu aula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760" y="3017520"/>
            <a:ext cx="502920" cy="50292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3017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1005840" y="301752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43000" y="307238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Selecciona el alumno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143000" y="331012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Elige el grupo, el alumno y el número de portátil disponible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65760" y="3886200"/>
            <a:ext cx="502920" cy="50292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5760" y="3886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005840" y="388620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43000" y="394106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Tramo horario (opcional)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43000" y="417880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 el tramo para que la devolución se registre automáticamente al terminar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65760" y="4754880"/>
            <a:ext cx="502920" cy="502920"/>
          </a:xfrm>
          <a:prstGeom prst="ellipse">
            <a:avLst/>
          </a:prstGeom>
          <a:solidFill>
            <a:srgbClr val="27AE6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4754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1005840" y="475488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43000" y="480974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devolver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143000" y="504748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al carro, localiza el portátil en rojo con el nombre del alumno y pulsa 'Devolver'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365760" y="5715000"/>
            <a:ext cx="11430000" cy="502920"/>
          </a:xfrm>
          <a:prstGeom prst="roundRect">
            <a:avLst>
              <a:gd name="adj" fmla="val 14545"/>
            </a:avLst>
          </a:prstGeom>
          <a:solidFill>
            <a:srgbClr val="FEF9E7"/>
          </a:solidFill>
          <a:ln w="6350">
            <a:solidFill>
              <a:srgbClr val="F39C1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5715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89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ℹ  Si indicas tramo horario, el sistema devuelve el portátil automáticamente al terminar ese tramo.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7315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1188720"/>
            <a:ext cx="3383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Salón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Actos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365760" y="2926080"/>
            <a:ext cx="54864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3108960"/>
            <a:ext cx="33832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Solicita el uso del salón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autorización de jefatura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63093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 Juan López Morillas</a:t>
            </a:r>
            <a:endParaRPr lang="en-US" sz="900" dirty="0"/>
          </a:p>
        </p:txBody>
      </p:sp>
      <p:pic>
        <p:nvPicPr>
          <p:cNvPr id="8" name="Image 0" descr="/mnt/user-data/uploads/1787225620317_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0" y="274320"/>
            <a:ext cx="7589520" cy="630936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297680" y="274320"/>
            <a:ext cx="2011680" cy="411480"/>
          </a:xfrm>
          <a:prstGeom prst="roundRect">
            <a:avLst>
              <a:gd name="adj" fmla="val 22222"/>
            </a:avLst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297680" y="27432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04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11430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04 — Solicitar el Salón de Actos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502920" cy="502920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280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005840" y="128016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43000" y="133502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Pulsa 'Salón de Actos' en el menú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14300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calendario semanal muestra tramos libres (verde), pendientes (amarillo) y bloqueados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65760" y="2148840"/>
            <a:ext cx="502920" cy="502920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005840" y="214884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43000" y="220370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Pulsa '+ Nueva reserva'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43000" y="244144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haz clic directamente en un tramo libre del calendario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760" y="3017520"/>
            <a:ext cx="502920" cy="502920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3017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1005840" y="301752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43000" y="307238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Selecciona fecha y tramos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143000" y="331012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Puedes seleccionar varios tramos del mismo día para tu actividad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65760" y="3886200"/>
            <a:ext cx="502920" cy="502920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5760" y="3886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005840" y="388620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43000" y="394106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 el motivo y medios TIC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43000" y="417880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el motivo del uso: ninguno, pizarra digital o equipo completo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65760" y="4754880"/>
            <a:ext cx="502920" cy="502920"/>
          </a:xfrm>
          <a:prstGeom prst="ellipse">
            <a:avLst/>
          </a:prstGeom>
          <a:solidFill>
            <a:srgbClr val="8E44AD"/>
          </a:solidFill>
          <a:ln w="12700">
            <a:solidFill>
              <a:srgbClr val="8E44A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47548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1005840" y="475488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43000" y="480974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Envía la solicitud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143000" y="504748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Jefatura recibirá la petición y te notificará la resolución por email (autorizada o denegada)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365760" y="5715000"/>
            <a:ext cx="11430000" cy="502920"/>
          </a:xfrm>
          <a:prstGeom prst="roundRect">
            <a:avLst>
              <a:gd name="adj" fmla="val 14545"/>
            </a:avLst>
          </a:prstGeom>
          <a:solidFill>
            <a:srgbClr val="FEF9E7"/>
          </a:solidFill>
          <a:ln w="6350">
            <a:solidFill>
              <a:srgbClr val="F39C1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5715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89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ℹ  Máximo 5 días de antelación. Jefatura puede bloquear días completos o tramos concretos.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7315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1188720"/>
            <a:ext cx="3383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Convivencia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365760" y="2926080"/>
            <a:ext cx="54864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3108960"/>
            <a:ext cx="33832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 partes digitales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PDF automático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63093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 Juan López Morillas</a:t>
            </a:r>
            <a:endParaRPr lang="en-US" sz="900" dirty="0"/>
          </a:p>
        </p:txBody>
      </p:sp>
      <p:pic>
        <p:nvPicPr>
          <p:cNvPr id="8" name="Image 0" descr="/mnt/user-data/uploads/1787225640161_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0" y="274320"/>
            <a:ext cx="7589520" cy="630936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297680" y="274320"/>
            <a:ext cx="2011680" cy="411480"/>
          </a:xfrm>
          <a:prstGeom prst="roundRect">
            <a:avLst>
              <a:gd name="adj" fmla="val 22222"/>
            </a:avLst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297680" y="27432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05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11430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05 — Registrar un parte de convivencia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502920" cy="50292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280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005840" y="1280160"/>
            <a:ext cx="107899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43000" y="133502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Pulsa 'Convivencia' → '+ Nuevo parte'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14300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usa el acceso rápido desde el panel principal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65760" y="2029968"/>
            <a:ext cx="502920" cy="50292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20299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005840" y="2029968"/>
            <a:ext cx="107899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43000" y="2084832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Selecciona el alumno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43000" y="2322576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Elige el grupo y el alumno por nombre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760" y="2779776"/>
            <a:ext cx="502920" cy="50292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277977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1005840" y="2779776"/>
            <a:ext cx="107899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43000" y="2834640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Completa los datos del incidente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143000" y="3072384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Asignatura, fecha, tramo horario y descripción detallada de lo ocurrido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65760" y="3529584"/>
            <a:ext cx="502920" cy="50292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5760" y="35295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005840" y="3529584"/>
            <a:ext cx="107899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43000" y="3584448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Selecciona las faltas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43000" y="3822192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 las conductas del artículo 34 (leves) o 37 (graves) — puedes marcar varias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65760" y="4279392"/>
            <a:ext cx="502920" cy="50292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427939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1005840" y="4279392"/>
            <a:ext cx="107899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43000" y="4334256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a la familia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143000" y="457200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 si se ha comunicado a la familia y por qué medio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365760" y="5029200"/>
            <a:ext cx="502920" cy="50292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65760" y="5029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1005840" y="5029200"/>
            <a:ext cx="107899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143000" y="508406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 el parte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143000" y="532180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PDF oficial se genera automáticamente y se envía por email al tutor/a del alumno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365760" y="5870448"/>
            <a:ext cx="11430000" cy="502920"/>
          </a:xfrm>
          <a:prstGeom prst="roundRect">
            <a:avLst>
              <a:gd name="adj" fmla="val 14545"/>
            </a:avLst>
          </a:prstGeom>
          <a:solidFill>
            <a:srgbClr val="FEF9E7"/>
          </a:solidFill>
          <a:ln w="6350">
            <a:solidFill>
              <a:srgbClr val="F39C1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48640" y="587044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89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ℹ  Solo verás los partes que tú hayas registrado. El PDF queda archivado en el sistema de carpetas.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73152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365760" y="1188720"/>
            <a:ext cx="338328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Reuniones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365760" y="2926080"/>
            <a:ext cx="548640" cy="36576"/>
          </a:xfrm>
          <a:prstGeom prst="rect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3108960"/>
            <a:ext cx="33832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 el calendario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eventos del centro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630936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 Juan López Morillas</a:t>
            </a:r>
            <a:endParaRPr lang="en-US" sz="900" dirty="0"/>
          </a:p>
        </p:txBody>
      </p:sp>
      <p:pic>
        <p:nvPicPr>
          <p:cNvPr id="8" name="Image 0" descr="/mnt/user-data/uploads/1787225656374_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0" y="274320"/>
            <a:ext cx="7589520" cy="630936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297680" y="274320"/>
            <a:ext cx="2011680" cy="411480"/>
          </a:xfrm>
          <a:prstGeom prst="roundRect">
            <a:avLst>
              <a:gd name="adj" fmla="val 22222"/>
            </a:avLst>
          </a:prstGeom>
          <a:solidFill>
            <a:srgbClr val="16A085"/>
          </a:solidFill>
          <a:ln w="12700">
            <a:solidFill>
              <a:srgbClr val="16A08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297680" y="27432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06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4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00584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11430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06 — Consultar el calendario de reuniones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1280160"/>
            <a:ext cx="502920" cy="502920"/>
          </a:xfrm>
          <a:prstGeom prst="ellipse">
            <a:avLst/>
          </a:prstGeom>
          <a:solidFill>
            <a:srgbClr val="16A085"/>
          </a:solidFill>
          <a:ln w="12700">
            <a:solidFill>
              <a:srgbClr val="16A0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280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005840" y="128016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43000" y="133502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Pulsa 'Reuniones' en el menú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143000" y="157276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Verás el calendario mensual con todos los eventos del centro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65760" y="2148840"/>
            <a:ext cx="502920" cy="502920"/>
          </a:xfrm>
          <a:prstGeom prst="ellipse">
            <a:avLst/>
          </a:prstGeom>
          <a:solidFill>
            <a:srgbClr val="16A085"/>
          </a:solidFill>
          <a:ln w="12700">
            <a:solidFill>
              <a:srgbClr val="16A0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005840" y="214884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43000" y="220370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Navega entre meses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43000" y="244144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 las flechas ‹ › para moverte hacia meses anteriores o siguientes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65760" y="3017520"/>
            <a:ext cx="502920" cy="502920"/>
          </a:xfrm>
          <a:prstGeom prst="ellipse">
            <a:avLst/>
          </a:prstGeom>
          <a:solidFill>
            <a:srgbClr val="16A085"/>
          </a:solidFill>
          <a:ln w="12700">
            <a:solidFill>
              <a:srgbClr val="16A0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" y="3017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1005840" y="301752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43000" y="307238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Pulsa sobre una reunión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143000" y="331012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abre un panel con todos los detalles: tipo, fecha, hora, duración, lugar y orden del día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65760" y="3886200"/>
            <a:ext cx="502920" cy="502920"/>
          </a:xfrm>
          <a:prstGeom prst="ellipse">
            <a:avLst/>
          </a:prstGeom>
          <a:solidFill>
            <a:srgbClr val="16A085"/>
          </a:solidFill>
          <a:ln w="12700">
            <a:solidFill>
              <a:srgbClr val="16A0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5760" y="3886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005840" y="3886200"/>
            <a:ext cx="1078992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43000" y="3941064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 de reunión con colores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43000" y="417880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Claustro (azul) · Evaluación (verde) · Consejo Escolar (morado) · Equipo educativo (naranja) · ETCP (rojo) · Familias (verde azulado)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65760" y="4846320"/>
            <a:ext cx="11430000" cy="502920"/>
          </a:xfrm>
          <a:prstGeom prst="roundRect">
            <a:avLst>
              <a:gd name="adj" fmla="val 14545"/>
            </a:avLst>
          </a:prstGeom>
          <a:solidFill>
            <a:srgbClr val="FEF9E7"/>
          </a:solidFill>
          <a:ln w="6350">
            <a:solidFill>
              <a:srgbClr val="F39C1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8640" y="484632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89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ℹ  El profesorado puede consultar el calendario pero no crear ni editar reuniones — eso corresponde a jefatura.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3" name="Shape 1"/>
          <p:cNvSpPr/>
          <p:nvPr/>
        </p:nvSpPr>
        <p:spPr>
          <a:xfrm>
            <a:off x="7315200" y="-1828800"/>
            <a:ext cx="6400800" cy="6400800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>
                <a:alpha val="8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64592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¡Listo para empezar!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AAA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conoces todos los módulos del Panel de Utilidades.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645920" cy="502920"/>
          </a:xfrm>
          <a:prstGeom prst="roundRect">
            <a:avLst>
              <a:gd name="adj" fmla="val 14545"/>
            </a:avLst>
          </a:prstGeom>
          <a:solidFill>
            <a:srgbClr val="2980B9"/>
          </a:solidFill>
          <a:ln w="12700">
            <a:solidFill>
              <a:srgbClr val="2980B9">
                <a:alpha val="60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34747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Acceso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60320" y="3474720"/>
            <a:ext cx="1645920" cy="502920"/>
          </a:xfrm>
          <a:prstGeom prst="roundRect">
            <a:avLst>
              <a:gd name="adj" fmla="val 14545"/>
            </a:avLst>
          </a:prstGeom>
          <a:solidFill>
            <a:srgbClr val="2980B9"/>
          </a:solidFill>
          <a:ln w="12700">
            <a:solidFill>
              <a:srgbClr val="2980B9">
                <a:alpha val="60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60320" y="34747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89120" y="3474720"/>
            <a:ext cx="1645920" cy="502920"/>
          </a:xfrm>
          <a:prstGeom prst="roundRect">
            <a:avLst>
              <a:gd name="adj" fmla="val 14545"/>
            </a:avLst>
          </a:prstGeom>
          <a:solidFill>
            <a:srgbClr val="27AE60"/>
          </a:solidFill>
          <a:ln w="12700">
            <a:solidFill>
              <a:srgbClr val="27AE60">
                <a:alpha val="6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89120" y="34747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Portátiles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17920" y="3474720"/>
            <a:ext cx="1645920" cy="502920"/>
          </a:xfrm>
          <a:prstGeom prst="roundRect">
            <a:avLst>
              <a:gd name="adj" fmla="val 14545"/>
            </a:avLst>
          </a:prstGeom>
          <a:solidFill>
            <a:srgbClr val="8E44AD"/>
          </a:solidFill>
          <a:ln w="12700">
            <a:solidFill>
              <a:srgbClr val="8E44AD">
                <a:alpha val="6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0" y="34747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Salón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046720" y="3474720"/>
            <a:ext cx="1645920" cy="502920"/>
          </a:xfrm>
          <a:prstGeom prst="roundRect">
            <a:avLst>
              <a:gd name="adj" fmla="val 14545"/>
            </a:avLst>
          </a:prstGeom>
          <a:solidFill>
            <a:srgbClr val="C0392B"/>
          </a:solidFill>
          <a:ln w="12700">
            <a:solidFill>
              <a:srgbClr val="C0392B">
                <a:alpha val="60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46720" y="34747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Convivencia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875520" y="3474720"/>
            <a:ext cx="1645920" cy="502920"/>
          </a:xfrm>
          <a:prstGeom prst="roundRect">
            <a:avLst>
              <a:gd name="adj" fmla="val 14545"/>
            </a:avLst>
          </a:prstGeom>
          <a:solidFill>
            <a:srgbClr val="16A085"/>
          </a:solidFill>
          <a:ln w="12700">
            <a:solidFill>
              <a:srgbClr val="16A085">
                <a:alpha val="6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875520" y="34747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Reuniones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31520" y="47548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¿Dudas o problemas técnicos?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31520" y="51663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miguelangeldelatorre@iesjuanlopezmorillas.com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31520" y="6400800"/>
            <a:ext cx="10058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IES Juan López Morillas · Jódar (Jaén) · Panel de Utilidades v1.0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2026-08-20T11:35:59Z</dcterms:created>
  <dcterms:modified xsi:type="dcterms:W3CDTF">2026-08-20T11:35:59Z</dcterms:modified>
</cp:coreProperties>
</file>